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trictFirstAndLastChars="0" saveSubsetFonts="1" autoCompressPictures="0">
  <p:sldMasterIdLst>
    <p:sldMasterId id="2147483664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69" r:id="rId10"/>
    <p:sldId id="275" r:id="rId11"/>
    <p:sldId id="278" r:id="rId12"/>
    <p:sldId id="279" r:id="rId1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96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E6ACD-8E9A-E049-89C7-B864AD11204E}" type="datetimeFigureOut">
              <a:rPr lang="en-US" smtClean="0"/>
              <a:t>9/2/14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991EC-CBBF-9D48-88E7-B6A1F3BD05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>
  <p:cSld name="Title and 4 Conten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21859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21859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3"/>
          </p:nvPr>
        </p:nvSpPr>
        <p:spPr>
          <a:xfrm>
            <a:off x="457200" y="3938587"/>
            <a:ext cx="4038599" cy="218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4"/>
          </p:nvPr>
        </p:nvSpPr>
        <p:spPr>
          <a:xfrm>
            <a:off x="4648200" y="3938587"/>
            <a:ext cx="4038599" cy="218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>
  <p:cSld name="Title, Content and 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>
  <p:cSld name="Title, Clip Art and Tex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clipArt" idx="2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chemeClr val="lt1"/>
            </a:gs>
            <a:gs pos="100000">
              <a:srgbClr val="33996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2" r:id="rId14"/>
    <p:sldLayoutId id="2147483663" r:id="rId1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Cell Theory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living things are made up of cells.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Cells are the smallest working units of all living things.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cells come from preexisting cells through cell division. </a:t>
            </a: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Mitochondria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228600" y="1524000"/>
            <a:ext cx="48767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Produces energy through chemical reactions – breaking down fats &amp; carbohydrates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Controls level of water and other materials in cell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Recycles and decomposes proteins, fats, and carbohydrates</a:t>
            </a:r>
          </a:p>
        </p:txBody>
      </p:sp>
      <p:pic>
        <p:nvPicPr>
          <p:cNvPr id="268" name="Shape 268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486400" y="1676400"/>
            <a:ext cx="3352799" cy="3352799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Shape 269"/>
          <p:cNvSpPr txBox="1"/>
          <p:nvPr/>
        </p:nvSpPr>
        <p:spPr>
          <a:xfrm>
            <a:off x="228600" y="6172200"/>
            <a:ext cx="6400799" cy="549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http://library.thinkquest.org/12413/structures.html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Vacuoles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Membrane-bound sacs for storage, digestion, and waste removal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Contains water solution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Plant cells have one large central vacuole to help maintain shape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Shape 292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648200" y="1600200"/>
            <a:ext cx="4114800" cy="41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Shape 293"/>
          <p:cNvSpPr txBox="1"/>
          <p:nvPr/>
        </p:nvSpPr>
        <p:spPr>
          <a:xfrm>
            <a:off x="457200" y="6248400"/>
            <a:ext cx="6172199" cy="549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http://library.thinkquest.org/12413/structures.html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Chloroplast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Usually found in plant cells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Contains green chlorophyll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photosynthesis takes place</a:t>
            </a:r>
          </a:p>
        </p:txBody>
      </p:sp>
      <p:pic>
        <p:nvPicPr>
          <p:cNvPr id="300" name="Shape 300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1768475"/>
            <a:ext cx="4038599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Shape 301"/>
          <p:cNvSpPr txBox="1"/>
          <p:nvPr/>
        </p:nvSpPr>
        <p:spPr>
          <a:xfrm>
            <a:off x="457200" y="6172200"/>
            <a:ext cx="5943599" cy="549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http://library.thinkquest.org/12413/structures.html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ctrTitle"/>
          </p:nvPr>
        </p:nvSpPr>
        <p:spPr>
          <a:xfrm>
            <a:off x="609600" y="7620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Definition of Cell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subTitle" idx="1"/>
          </p:nvPr>
        </p:nvSpPr>
        <p:spPr>
          <a:xfrm>
            <a:off x="1371600" y="33528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cell is the smallest unit that is capable of performing life functions.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Examples of Cells</a:t>
            </a:r>
          </a:p>
        </p:txBody>
      </p:sp>
      <p:pic>
        <p:nvPicPr>
          <p:cNvPr id="138" name="Shape 13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762000"/>
            <a:ext cx="1436687" cy="2298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6781800" y="1219200"/>
            <a:ext cx="1919287" cy="1893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/>
          <p:cNvPicPr preferRelativeResize="0">
            <a:picLocks noGrp="1"/>
          </p:cNvPicPr>
          <p:nvPr>
            <p:ph type="body" idx="3"/>
          </p:nvPr>
        </p:nvPicPr>
        <p:blipFill rotWithShape="1">
          <a:blip r:embed="rId5">
            <a:alphaModFix/>
          </a:blip>
          <a:srcRect/>
          <a:stretch/>
        </p:blipFill>
        <p:spPr>
          <a:xfrm>
            <a:off x="5867400" y="4724400"/>
            <a:ext cx="1904999" cy="1771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Shape 141"/>
          <p:cNvSpPr/>
          <p:nvPr/>
        </p:nvSpPr>
        <p:spPr>
          <a:xfrm>
            <a:off x="2438400" y="1676400"/>
            <a:ext cx="2819400" cy="533399"/>
          </a:xfrm>
          <a:prstGeom prst="wedgeRoundRectCallout">
            <a:avLst>
              <a:gd name="adj1" fmla="val -78435"/>
              <a:gd name="adj2" fmla="val 35417"/>
              <a:gd name="adj3" fmla="val 16667"/>
            </a:avLst>
          </a:prstGeom>
          <a:solidFill>
            <a:srgbClr val="CCCCFF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Amoeba Proteus</a:t>
            </a:r>
          </a:p>
        </p:txBody>
      </p:sp>
      <p:sp>
        <p:nvSpPr>
          <p:cNvPr id="142" name="Shape 142"/>
          <p:cNvSpPr/>
          <p:nvPr/>
        </p:nvSpPr>
        <p:spPr>
          <a:xfrm>
            <a:off x="4495800" y="2438400"/>
            <a:ext cx="1981199" cy="381000"/>
          </a:xfrm>
          <a:prstGeom prst="wedgeRoundRectCallout">
            <a:avLst>
              <a:gd name="adj1" fmla="val 97116"/>
              <a:gd name="adj2" fmla="val -51250"/>
              <a:gd name="adj3" fmla="val 16667"/>
            </a:avLst>
          </a:prstGeom>
          <a:solidFill>
            <a:srgbClr val="CCCCFF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Plant Stem</a:t>
            </a:r>
          </a:p>
        </p:txBody>
      </p:sp>
      <p:sp>
        <p:nvSpPr>
          <p:cNvPr id="143" name="Shape 143"/>
          <p:cNvSpPr/>
          <p:nvPr/>
        </p:nvSpPr>
        <p:spPr>
          <a:xfrm>
            <a:off x="6400800" y="4114800"/>
            <a:ext cx="2362200" cy="457200"/>
          </a:xfrm>
          <a:prstGeom prst="wedgeRoundRectCallout">
            <a:avLst>
              <a:gd name="adj1" fmla="val -34208"/>
              <a:gd name="adj2" fmla="val 209375"/>
              <a:gd name="adj3" fmla="val 16667"/>
            </a:avLst>
          </a:prstGeom>
          <a:solidFill>
            <a:srgbClr val="CCCCFF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 Blood Cell</a:t>
            </a:r>
          </a:p>
        </p:txBody>
      </p:sp>
      <p:pic>
        <p:nvPicPr>
          <p:cNvPr id="144" name="Shape 144"/>
          <p:cNvPicPr preferRelativeResize="0">
            <a:picLocks noGrp="1"/>
          </p:cNvPicPr>
          <p:nvPr>
            <p:ph type="body" idx="4"/>
          </p:nvPr>
        </p:nvPicPr>
        <p:blipFill rotWithShape="1">
          <a:blip r:embed="rId6">
            <a:alphaModFix/>
          </a:blip>
          <a:srcRect/>
          <a:stretch/>
        </p:blipFill>
        <p:spPr>
          <a:xfrm>
            <a:off x="304800" y="4114800"/>
            <a:ext cx="1597024" cy="2187574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/>
          <p:nvPr/>
        </p:nvSpPr>
        <p:spPr>
          <a:xfrm>
            <a:off x="2286000" y="5029200"/>
            <a:ext cx="1981199" cy="457200"/>
          </a:xfrm>
          <a:prstGeom prst="wedgeRoundRectCallout">
            <a:avLst>
              <a:gd name="adj1" fmla="val -107292"/>
              <a:gd name="adj2" fmla="val 77778"/>
              <a:gd name="adj3" fmla="val 16667"/>
            </a:avLst>
          </a:prstGeom>
          <a:solidFill>
            <a:srgbClr val="CCCCFF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Nerve Cell</a:t>
            </a:r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657600" y="3048000"/>
            <a:ext cx="2019299" cy="1655763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/>
          <p:nvPr/>
        </p:nvSpPr>
        <p:spPr>
          <a:xfrm>
            <a:off x="1143000" y="3276600"/>
            <a:ext cx="2057400" cy="533399"/>
          </a:xfrm>
          <a:prstGeom prst="wedgeRoundRectCallout">
            <a:avLst>
              <a:gd name="adj1" fmla="val 114736"/>
              <a:gd name="adj2" fmla="val 41963"/>
              <a:gd name="adj3" fmla="val 16667"/>
            </a:avLst>
          </a:prstGeom>
          <a:solidFill>
            <a:srgbClr val="CCCCFF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Bacteria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“Typical” Animal Cell</a:t>
            </a:r>
          </a:p>
        </p:txBody>
      </p:sp>
      <p:pic>
        <p:nvPicPr>
          <p:cNvPr id="179" name="Shape 17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995362"/>
            <a:ext cx="8077199" cy="5862636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Shape 180"/>
          <p:cNvSpPr txBox="1"/>
          <p:nvPr/>
        </p:nvSpPr>
        <p:spPr>
          <a:xfrm>
            <a:off x="228600" y="6172200"/>
            <a:ext cx="7619999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0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http://web.jjay.cuny.edu</a:t>
            </a:r>
            <a:r>
              <a:rPr lang="en-US" sz="12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/~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acarpi/NSC/images/cell.gif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/>
        </p:nvSpPr>
        <p:spPr>
          <a:xfrm>
            <a:off x="0" y="6324600"/>
            <a:ext cx="8381999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http://waynesword.palomar.edu/images/plant3.gif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“Typical” Plant Cell</a:t>
            </a:r>
          </a:p>
        </p:txBody>
      </p:sp>
      <p:pic>
        <p:nvPicPr>
          <p:cNvPr id="187" name="Shape 18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1447800"/>
            <a:ext cx="6172199" cy="494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6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Cell Parts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5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Organelles</a:t>
            </a:r>
          </a:p>
          <a:p>
            <a:pPr marL="0" marR="0" lvl="0" indent="0" algn="ctr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5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what surrounds the cell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Cell Membrane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4419600" y="1752600"/>
            <a:ext cx="4419599" cy="3505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Outer membrane of cell that controls movement in and out of the cell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Double layer </a:t>
            </a:r>
          </a:p>
        </p:txBody>
      </p:sp>
      <p:pic>
        <p:nvPicPr>
          <p:cNvPr id="200" name="Shape 200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1920875"/>
            <a:ext cx="3809999" cy="3809999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Shape 201"/>
          <p:cNvSpPr txBox="1"/>
          <p:nvPr/>
        </p:nvSpPr>
        <p:spPr>
          <a:xfrm>
            <a:off x="228600" y="6248400"/>
            <a:ext cx="6858000" cy="549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http://library.thinkquest.org/12413/structures.html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Cell Wall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 commonly found in plant cells &amp; bacteria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Supports &amp; protects 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cells</a:t>
            </a:r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en-US" sz="2800" dirty="0" smtClean="0">
              <a:solidFill>
                <a:schemeClr val="dk1"/>
              </a:solidFill>
            </a:endParaRPr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Next slide is what's inside the cell </a:t>
            </a:r>
            <a:endParaRPr sz="2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8" name="Shape 208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844675"/>
            <a:ext cx="3733800" cy="373380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/>
        </p:nvSpPr>
        <p:spPr>
          <a:xfrm>
            <a:off x="533400" y="6172200"/>
            <a:ext cx="6248399" cy="549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http://library.thinkquest.org/12413/structures.html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Nucleus</a:t>
            </a: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533400" y="1981200"/>
            <a:ext cx="8229600" cy="2895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Directs cell activities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Separated from cytoplasm by nuclear membrane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Contains genetic material - DNA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273</Words>
  <Application>Microsoft Macintosh PowerPoint</Application>
  <PresentationFormat>On-screen Show (4:3)</PresentationFormat>
  <Paragraphs>48</Paragraphs>
  <Slides>12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Cell Theory</vt:lpstr>
      <vt:lpstr>Definition of Cell</vt:lpstr>
      <vt:lpstr>Examples of Cells</vt:lpstr>
      <vt:lpstr>“Typical” Animal Cell</vt:lpstr>
      <vt:lpstr>“Typical” Plant Cell</vt:lpstr>
      <vt:lpstr>Cell Parts</vt:lpstr>
      <vt:lpstr>Cell Membrane</vt:lpstr>
      <vt:lpstr>Cell Wall</vt:lpstr>
      <vt:lpstr>Nucleus </vt:lpstr>
      <vt:lpstr>Mitochondria</vt:lpstr>
      <vt:lpstr>Vacuoles</vt:lpstr>
      <vt:lpstr>Chloroplast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Theory</dc:title>
  <cp:lastModifiedBy>RCPS</cp:lastModifiedBy>
  <cp:revision>2</cp:revision>
  <cp:lastPrinted>2014-09-02T19:24:10Z</cp:lastPrinted>
  <dcterms:created xsi:type="dcterms:W3CDTF">2014-09-02T19:19:34Z</dcterms:created>
  <dcterms:modified xsi:type="dcterms:W3CDTF">2014-09-02T19:27:40Z</dcterms:modified>
</cp:coreProperties>
</file>